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9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6" r:id="rId8"/>
    <p:sldId id="262" r:id="rId9"/>
    <p:sldId id="267" r:id="rId10"/>
    <p:sldId id="263" r:id="rId11"/>
    <p:sldId id="268" r:id="rId12"/>
    <p:sldId id="261" r:id="rId13"/>
    <p:sldId id="264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ammarco Boscaro" initials="GB" lastIdx="2" clrIdx="0">
    <p:extLst>
      <p:ext uri="{19B8F6BF-5375-455C-9EA6-DF929625EA0E}">
        <p15:presenceInfo xmlns:p15="http://schemas.microsoft.com/office/powerpoint/2012/main" userId="bde7d8136a46638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1465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88439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55036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93371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881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82404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5666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92670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228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59684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dirty="0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5044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34D872F-8802-42DA-9DDD-FF0BFAF172D3}" type="datetimeFigureOut">
              <a:rPr lang="it-IT" smtClean="0"/>
              <a:t>03/07/2013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BC2EBB7-05BC-4207-9466-136167366A1E}" type="slidenum">
              <a:rPr lang="it-IT" smtClean="0"/>
              <a:t>‹N›</a:t>
            </a:fld>
            <a:endParaRPr lang="it-IT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14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0" r:id="rId1"/>
    <p:sldLayoutId id="2147484071" r:id="rId2"/>
    <p:sldLayoutId id="2147484072" r:id="rId3"/>
    <p:sldLayoutId id="2147484073" r:id="rId4"/>
    <p:sldLayoutId id="2147484074" r:id="rId5"/>
    <p:sldLayoutId id="2147484075" r:id="rId6"/>
    <p:sldLayoutId id="2147484076" r:id="rId7"/>
    <p:sldLayoutId id="2147484077" r:id="rId8"/>
    <p:sldLayoutId id="2147484078" r:id="rId9"/>
    <p:sldLayoutId id="2147484079" r:id="rId10"/>
    <p:sldLayoutId id="214748408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SPACE INVADERS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Giammarco Boscaro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82727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Programs &amp; Utilities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lang="en-US" dirty="0" smtClean="0"/>
          </a:p>
          <a:p>
            <a:endParaRPr lang="en-US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938" y="4215503"/>
            <a:ext cx="1317283" cy="1317283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266" y="1871516"/>
            <a:ext cx="1813044" cy="1813044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126" y="2111581"/>
            <a:ext cx="1203647" cy="1203647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1734126" y="3315228"/>
            <a:ext cx="1188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Eclipse IDE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1885065" y="5419150"/>
            <a:ext cx="1599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Arduino DevKit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5424139" y="3499894"/>
            <a:ext cx="521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JDK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6639" y="4390916"/>
            <a:ext cx="1393427" cy="1393427"/>
          </a:xfrm>
          <a:prstGeom prst="rect">
            <a:avLst/>
          </a:prstGeom>
        </p:spPr>
      </p:pic>
      <p:sp>
        <p:nvSpPr>
          <p:cNvPr id="11" name="CasellaDiTesto 10"/>
          <p:cNvSpPr txBox="1"/>
          <p:nvPr/>
        </p:nvSpPr>
        <p:spPr>
          <a:xfrm>
            <a:off x="4520193" y="5708051"/>
            <a:ext cx="1766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Microsoft Access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CasellaDiTesto 11"/>
          <p:cNvSpPr txBox="1"/>
          <p:nvPr/>
        </p:nvSpPr>
        <p:spPr>
          <a:xfrm>
            <a:off x="8151352" y="2368382"/>
            <a:ext cx="177728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more:</a:t>
            </a:r>
          </a:p>
          <a:p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Photoshop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Fritzing</a:t>
            </a: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RXTX Library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655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Realization</a:t>
            </a:r>
            <a:endParaRPr lang="en-US" dirty="0"/>
          </a:p>
        </p:txBody>
      </p:sp>
      <p:sp>
        <p:nvSpPr>
          <p:cNvPr id="5" name="Freccia a destra 4"/>
          <p:cNvSpPr/>
          <p:nvPr/>
        </p:nvSpPr>
        <p:spPr>
          <a:xfrm rot="5400000">
            <a:off x="2167231" y="3013144"/>
            <a:ext cx="598461" cy="436605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2119245" y="2252558"/>
            <a:ext cx="714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Pong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081173" y="3800965"/>
            <a:ext cx="798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Snake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1608673" y="5350647"/>
            <a:ext cx="17352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Space Invaders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Freccia a destra 8"/>
          <p:cNvSpPr/>
          <p:nvPr/>
        </p:nvSpPr>
        <p:spPr>
          <a:xfrm rot="5400000">
            <a:off x="2167231" y="4572480"/>
            <a:ext cx="598461" cy="436605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ccia angolare bidirezionale 9"/>
          <p:cNvSpPr/>
          <p:nvPr/>
        </p:nvSpPr>
        <p:spPr>
          <a:xfrm rot="8194027">
            <a:off x="3594949" y="2031987"/>
            <a:ext cx="942029" cy="939113"/>
          </a:xfrm>
          <a:prstGeom prst="leftUp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4536652" y="1947547"/>
            <a:ext cx="20985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Java swing graphic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CasellaDiTesto 11"/>
          <p:cNvSpPr txBox="1"/>
          <p:nvPr/>
        </p:nvSpPr>
        <p:spPr>
          <a:xfrm>
            <a:off x="4536652" y="2686211"/>
            <a:ext cx="18256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Just two classes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Freccia angolare bidirezionale 12"/>
          <p:cNvSpPr/>
          <p:nvPr/>
        </p:nvSpPr>
        <p:spPr>
          <a:xfrm rot="8194027">
            <a:off x="3594951" y="3541854"/>
            <a:ext cx="942029" cy="939113"/>
          </a:xfrm>
          <a:prstGeom prst="leftUp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asellaDiTesto 13"/>
          <p:cNvSpPr txBox="1"/>
          <p:nvPr/>
        </p:nvSpPr>
        <p:spPr>
          <a:xfrm>
            <a:off x="4536654" y="3457414"/>
            <a:ext cx="10179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Arduino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4536654" y="4196078"/>
            <a:ext cx="16225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Sprite graphic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Freccia angolare bidirezionale 18"/>
          <p:cNvSpPr/>
          <p:nvPr/>
        </p:nvSpPr>
        <p:spPr>
          <a:xfrm rot="8194027">
            <a:off x="3594950" y="5056135"/>
            <a:ext cx="942029" cy="939113"/>
          </a:xfrm>
          <a:prstGeom prst="leftUp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CasellaDiTesto 19"/>
          <p:cNvSpPr txBox="1"/>
          <p:nvPr/>
        </p:nvSpPr>
        <p:spPr>
          <a:xfrm>
            <a:off x="4536653" y="4971695"/>
            <a:ext cx="11569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Database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CasellaDiTesto 21"/>
          <p:cNvSpPr txBox="1"/>
          <p:nvPr/>
        </p:nvSpPr>
        <p:spPr>
          <a:xfrm>
            <a:off x="4536653" y="5636504"/>
            <a:ext cx="2195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Menus and options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5" name="Immagin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391" y="2652668"/>
            <a:ext cx="4375599" cy="2948150"/>
          </a:xfrm>
          <a:prstGeom prst="rect">
            <a:avLst/>
          </a:prstGeom>
        </p:spPr>
      </p:pic>
      <p:pic>
        <p:nvPicPr>
          <p:cNvPr id="24" name="Immagin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8840" y="2479588"/>
            <a:ext cx="3376313" cy="3351609"/>
          </a:xfrm>
          <a:prstGeom prst="rect">
            <a:avLst/>
          </a:prstGeom>
        </p:spPr>
      </p:pic>
      <p:pic>
        <p:nvPicPr>
          <p:cNvPr id="23" name="Immagin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8840" y="2479588"/>
            <a:ext cx="3384713" cy="338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189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/>
      <p:bldP spid="9" grpId="0" animBg="1"/>
      <p:bldP spid="13" grpId="0" animBg="1"/>
      <p:bldP spid="14" grpId="0"/>
      <p:bldP spid="15" grpId="0"/>
      <p:bldP spid="19" grpId="0" animBg="1"/>
      <p:bldP spid="20" grpId="0"/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  <a:endParaRPr lang="en-US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1210962" y="2150076"/>
            <a:ext cx="168875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Frame’s Created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CasellaDiTesto 11"/>
          <p:cNvSpPr txBox="1"/>
          <p:nvPr/>
        </p:nvSpPr>
        <p:spPr>
          <a:xfrm>
            <a:off x="4302211" y="2150076"/>
            <a:ext cx="208829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Panels are initialized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5746926" y="3573463"/>
            <a:ext cx="2469289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Game’s thread is started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CasellaDiTesto 13"/>
          <p:cNvSpPr txBox="1"/>
          <p:nvPr/>
        </p:nvSpPr>
        <p:spPr>
          <a:xfrm>
            <a:off x="8256374" y="2011576"/>
            <a:ext cx="2005913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Main class switches the various menus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reccia a destra 14"/>
          <p:cNvSpPr/>
          <p:nvPr/>
        </p:nvSpPr>
        <p:spPr>
          <a:xfrm>
            <a:off x="3253946" y="2001110"/>
            <a:ext cx="766119" cy="66726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ccia angolare bidirezionale 19"/>
          <p:cNvSpPr/>
          <p:nvPr/>
        </p:nvSpPr>
        <p:spPr>
          <a:xfrm rot="10800000">
            <a:off x="6672649" y="1994898"/>
            <a:ext cx="1301579" cy="1305085"/>
          </a:xfrm>
          <a:prstGeom prst="leftUp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asellaDiTesto 20"/>
          <p:cNvSpPr txBox="1"/>
          <p:nvPr/>
        </p:nvSpPr>
        <p:spPr>
          <a:xfrm>
            <a:off x="1379838" y="3564736"/>
            <a:ext cx="2640227" cy="369332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Arduino’s thread is started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Freccia a destra 21"/>
          <p:cNvSpPr/>
          <p:nvPr/>
        </p:nvSpPr>
        <p:spPr>
          <a:xfrm rot="10800000">
            <a:off x="4500436" y="3424497"/>
            <a:ext cx="766119" cy="667264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ccia a destra 22"/>
          <p:cNvSpPr/>
          <p:nvPr/>
        </p:nvSpPr>
        <p:spPr>
          <a:xfrm rot="5400000">
            <a:off x="6598510" y="4243611"/>
            <a:ext cx="766119" cy="66726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CasellaDiTesto 23"/>
          <p:cNvSpPr txBox="1"/>
          <p:nvPr/>
        </p:nvSpPr>
        <p:spPr>
          <a:xfrm>
            <a:off x="5746926" y="5211691"/>
            <a:ext cx="2469289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Game’s loop is running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Freccia a destra 24"/>
          <p:cNvSpPr/>
          <p:nvPr/>
        </p:nvSpPr>
        <p:spPr>
          <a:xfrm>
            <a:off x="8493211" y="5062725"/>
            <a:ext cx="840259" cy="66726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CasellaDiTesto 25"/>
          <p:cNvSpPr txBox="1"/>
          <p:nvPr/>
        </p:nvSpPr>
        <p:spPr>
          <a:xfrm>
            <a:off x="9616132" y="5211691"/>
            <a:ext cx="162851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is killed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Freccia angolare in su 29"/>
          <p:cNvSpPr/>
          <p:nvPr/>
        </p:nvSpPr>
        <p:spPr>
          <a:xfrm rot="5400000" flipV="1">
            <a:off x="8501589" y="2956968"/>
            <a:ext cx="1018361" cy="1035116"/>
          </a:xfrm>
          <a:prstGeom prst="bentUp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ccia a destra 30"/>
          <p:cNvSpPr/>
          <p:nvPr/>
        </p:nvSpPr>
        <p:spPr>
          <a:xfrm rot="5400000">
            <a:off x="2316891" y="4243611"/>
            <a:ext cx="766119" cy="667264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CasellaDiTesto 31"/>
          <p:cNvSpPr txBox="1"/>
          <p:nvPr/>
        </p:nvSpPr>
        <p:spPr>
          <a:xfrm>
            <a:off x="1379838" y="5115113"/>
            <a:ext cx="2640227" cy="646331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Connection with the board. Starts polling.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Freccia a destra 32"/>
          <p:cNvSpPr/>
          <p:nvPr/>
        </p:nvSpPr>
        <p:spPr>
          <a:xfrm>
            <a:off x="4500436" y="5062725"/>
            <a:ext cx="766120" cy="667264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669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Main Problems</a:t>
            </a:r>
          </a:p>
        </p:txBody>
      </p:sp>
      <p:sp>
        <p:nvSpPr>
          <p:cNvPr id="14" name="CasellaDiTesto 13"/>
          <p:cNvSpPr txBox="1"/>
          <p:nvPr/>
        </p:nvSpPr>
        <p:spPr>
          <a:xfrm>
            <a:off x="2675237" y="2977473"/>
            <a:ext cx="3247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Interfacing Java with Arduino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7" name="CasellaDiTesto 16"/>
          <p:cNvSpPr txBox="1"/>
          <p:nvPr/>
        </p:nvSpPr>
        <p:spPr>
          <a:xfrm>
            <a:off x="6565557" y="2977473"/>
            <a:ext cx="3369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Connection with the Database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Freccia in giù 4"/>
          <p:cNvSpPr/>
          <p:nvPr/>
        </p:nvSpPr>
        <p:spPr>
          <a:xfrm>
            <a:off x="3921211" y="3519705"/>
            <a:ext cx="494270" cy="52447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ccia in giù 10"/>
          <p:cNvSpPr/>
          <p:nvPr/>
        </p:nvSpPr>
        <p:spPr>
          <a:xfrm>
            <a:off x="7839126" y="3519705"/>
            <a:ext cx="494270" cy="52447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6373202" y="4279367"/>
            <a:ext cx="34261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32 and 64 bit software conflicts 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2179530" y="4247784"/>
            <a:ext cx="4239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NullPointerException while reading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Freccia in giù 14"/>
          <p:cNvSpPr/>
          <p:nvPr/>
        </p:nvSpPr>
        <p:spPr>
          <a:xfrm rot="18853590">
            <a:off x="6488120" y="2301046"/>
            <a:ext cx="494270" cy="52447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ccia in giù 15"/>
          <p:cNvSpPr/>
          <p:nvPr/>
        </p:nvSpPr>
        <p:spPr>
          <a:xfrm rot="2767760">
            <a:off x="5315547" y="2280144"/>
            <a:ext cx="494270" cy="52447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ccia in giù 17"/>
          <p:cNvSpPr/>
          <p:nvPr/>
        </p:nvSpPr>
        <p:spPr>
          <a:xfrm>
            <a:off x="7839126" y="4851499"/>
            <a:ext cx="494270" cy="52447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CasellaDiTesto 18"/>
          <p:cNvSpPr txBox="1"/>
          <p:nvPr/>
        </p:nvSpPr>
        <p:spPr>
          <a:xfrm>
            <a:off x="5881197" y="5608425"/>
            <a:ext cx="4410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Installed Access 64 bit and ODBC drivers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Freccia in giù 19"/>
          <p:cNvSpPr/>
          <p:nvPr/>
        </p:nvSpPr>
        <p:spPr>
          <a:xfrm>
            <a:off x="3921211" y="4851499"/>
            <a:ext cx="494270" cy="52447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asellaDiTesto 20"/>
          <p:cNvSpPr txBox="1"/>
          <p:nvPr/>
        </p:nvSpPr>
        <p:spPr>
          <a:xfrm>
            <a:off x="2856367" y="5625672"/>
            <a:ext cx="2623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Added another thread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45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5" grpId="0" animBg="1"/>
      <p:bldP spid="11" grpId="0" animBg="1"/>
      <p:bldP spid="6" grpId="0"/>
      <p:bldP spid="13" grpId="0"/>
      <p:bldP spid="15" grpId="0" animBg="1"/>
      <p:bldP spid="16" grpId="0" animBg="1"/>
      <p:bldP spid="18" grpId="0" animBg="1"/>
      <p:bldP spid="19" grpId="0"/>
      <p:bldP spid="20" grpId="0" animBg="1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The Project</a:t>
            </a:r>
            <a:endParaRPr lang="en-US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56517" y="2133600"/>
            <a:ext cx="2296036" cy="1894419"/>
          </a:xfrm>
          <a:prstGeom prst="rect">
            <a:avLst/>
          </a:prstGeom>
        </p:spPr>
      </p:pic>
      <p:sp>
        <p:nvSpPr>
          <p:cNvPr id="5" name="CasellaDiTesto 4"/>
          <p:cNvSpPr txBox="1"/>
          <p:nvPr/>
        </p:nvSpPr>
        <p:spPr>
          <a:xfrm>
            <a:off x="1614616" y="2471351"/>
            <a:ext cx="61619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simple 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Revisited version of Space Invaders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Written in Java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Interfaced with Arduino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Uses a database to keep high scores</a:t>
            </a:r>
          </a:p>
        </p:txBody>
      </p:sp>
    </p:spTree>
    <p:extLst>
      <p:ext uri="{BB962C8B-B14F-4D97-AF65-F5344CB8AC3E}">
        <p14:creationId xmlns:p14="http://schemas.microsoft.com/office/powerpoint/2010/main" val="21780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Original</a:t>
            </a:r>
            <a:endParaRPr lang="en-US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671" y="1975033"/>
            <a:ext cx="3665838" cy="4189530"/>
          </a:xfrm>
        </p:spPr>
      </p:pic>
      <p:sp>
        <p:nvSpPr>
          <p:cNvPr id="3" name="CasellaDiTesto 2"/>
          <p:cNvSpPr txBox="1"/>
          <p:nvPr/>
        </p:nvSpPr>
        <p:spPr>
          <a:xfrm>
            <a:off x="6384324" y="2611395"/>
            <a:ext cx="348467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Famous arcade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Developed in 1978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Two dimensional fixed game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Runs on custom hardware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613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Game</a:t>
            </a:r>
            <a:endParaRPr lang="en-US" dirty="0"/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8180" y="2238902"/>
            <a:ext cx="4897500" cy="3299791"/>
          </a:xfrm>
          <a:prstGeom prst="rect">
            <a:avLst/>
          </a:prstGeom>
        </p:spPr>
      </p:pic>
      <p:sp>
        <p:nvSpPr>
          <p:cNvPr id="3" name="Rettangolo 2"/>
          <p:cNvSpPr/>
          <p:nvPr/>
        </p:nvSpPr>
        <p:spPr>
          <a:xfrm>
            <a:off x="1097280" y="2028855"/>
            <a:ext cx="4440194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Actual application </a:t>
            </a:r>
          </a:p>
          <a:p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Features:</a:t>
            </a:r>
          </a:p>
          <a:p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Better graphic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Various menus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options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Scoreboard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Arduino’s support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3741335" y="2031202"/>
            <a:ext cx="23192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Runs on the desktop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Freccia a destra 6"/>
          <p:cNvSpPr/>
          <p:nvPr/>
        </p:nvSpPr>
        <p:spPr>
          <a:xfrm>
            <a:off x="3142874" y="2028855"/>
            <a:ext cx="598461" cy="436605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81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Java</a:t>
            </a:r>
            <a:endParaRPr lang="en-US" dirty="0"/>
          </a:p>
        </p:txBody>
      </p:sp>
      <p:sp>
        <p:nvSpPr>
          <p:cNvPr id="7" name="CasellaDiTesto 6"/>
          <p:cNvSpPr txBox="1"/>
          <p:nvPr/>
        </p:nvSpPr>
        <p:spPr>
          <a:xfrm>
            <a:off x="4781866" y="3688658"/>
            <a:ext cx="19358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Object Oriented</a:t>
            </a:r>
          </a:p>
          <a:p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4804743" y="4437163"/>
            <a:ext cx="19358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Strongly Typed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2064132" y="2972119"/>
            <a:ext cx="2894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Compiled and Interpreted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2064132" y="5318113"/>
            <a:ext cx="24870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Can run on web pages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5914379" y="5318113"/>
            <a:ext cx="9768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Applets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Freccia a destra 11"/>
          <p:cNvSpPr/>
          <p:nvPr/>
        </p:nvSpPr>
        <p:spPr>
          <a:xfrm>
            <a:off x="4831334" y="5299865"/>
            <a:ext cx="598461" cy="436605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ccia angolare bidirezionale 12"/>
          <p:cNvSpPr/>
          <p:nvPr/>
        </p:nvSpPr>
        <p:spPr>
          <a:xfrm rot="8194027">
            <a:off x="3948316" y="3798776"/>
            <a:ext cx="942029" cy="939113"/>
          </a:xfrm>
          <a:prstGeom prst="leftUp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CasellaDiTesto 14"/>
          <p:cNvSpPr txBox="1"/>
          <p:nvPr/>
        </p:nvSpPr>
        <p:spPr>
          <a:xfrm>
            <a:off x="6278139" y="2969323"/>
            <a:ext cx="1339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Needs JVM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Freccia a destra 15"/>
          <p:cNvSpPr/>
          <p:nvPr/>
        </p:nvSpPr>
        <p:spPr>
          <a:xfrm>
            <a:off x="5319294" y="2969323"/>
            <a:ext cx="598461" cy="436605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CasellaDiTesto 16"/>
          <p:cNvSpPr txBox="1"/>
          <p:nvPr/>
        </p:nvSpPr>
        <p:spPr>
          <a:xfrm>
            <a:off x="2064132" y="2082797"/>
            <a:ext cx="41512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Created by Sun Microsystems on 1992</a:t>
            </a:r>
          </a:p>
          <a:p>
            <a:endParaRPr lang="en-US" sz="2000" dirty="0"/>
          </a:p>
        </p:txBody>
      </p:sp>
      <p:sp>
        <p:nvSpPr>
          <p:cNvPr id="18" name="CasellaDiTesto 17"/>
          <p:cNvSpPr txBox="1"/>
          <p:nvPr/>
        </p:nvSpPr>
        <p:spPr>
          <a:xfrm>
            <a:off x="2043420" y="3990200"/>
            <a:ext cx="17110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Characteristics</a:t>
            </a:r>
          </a:p>
          <a:p>
            <a:endParaRPr lang="en-US" sz="2000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9552" y="2606899"/>
            <a:ext cx="2632366" cy="2632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20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Arduino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764787" y="1979958"/>
            <a:ext cx="10058400" cy="4023360"/>
          </a:xfrm>
        </p:spPr>
        <p:txBody>
          <a:bodyPr/>
          <a:lstStyle/>
          <a:p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Open Source Framework </a:t>
            </a:r>
          </a:p>
          <a:p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Simple programming language 		</a:t>
            </a:r>
          </a:p>
          <a:p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Tons of libraries		</a:t>
            </a:r>
          </a:p>
          <a:p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Made in Italy</a:t>
            </a:r>
          </a:p>
          <a:p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Freccia a destra 5"/>
          <p:cNvSpPr/>
          <p:nvPr/>
        </p:nvSpPr>
        <p:spPr>
          <a:xfrm>
            <a:off x="3832722" y="4683172"/>
            <a:ext cx="642552" cy="418116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reccia angolare bidirezionale 6"/>
          <p:cNvSpPr/>
          <p:nvPr/>
        </p:nvSpPr>
        <p:spPr>
          <a:xfrm rot="8194027">
            <a:off x="4669124" y="2175208"/>
            <a:ext cx="942029" cy="939113"/>
          </a:xfrm>
          <a:prstGeom prst="leftUp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5467642" y="1979957"/>
            <a:ext cx="2529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Hardware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5467642" y="2818345"/>
            <a:ext cx="2529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Software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Freccia a destra 9"/>
          <p:cNvSpPr/>
          <p:nvPr/>
        </p:nvSpPr>
        <p:spPr>
          <a:xfrm>
            <a:off x="5304148" y="3747850"/>
            <a:ext cx="642552" cy="418116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6224633" y="3756853"/>
            <a:ext cx="875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Wiring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4605556" y="4683172"/>
            <a:ext cx="4304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Supports most of the electronic devices</a:t>
            </a:r>
            <a:endParaRPr lang="en-US" sz="2000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6349" y="2394016"/>
            <a:ext cx="2325353" cy="161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0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Board</a:t>
            </a:r>
            <a:endParaRPr lang="en-US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4856" y="2632179"/>
            <a:ext cx="3699793" cy="2556968"/>
          </a:xfrm>
          <a:prstGeom prst="rect">
            <a:avLst/>
          </a:prstGeom>
        </p:spPr>
      </p:pic>
      <p:sp>
        <p:nvSpPr>
          <p:cNvPr id="5" name="CasellaDiTesto 4"/>
          <p:cNvSpPr txBox="1"/>
          <p:nvPr/>
        </p:nvSpPr>
        <p:spPr>
          <a:xfrm>
            <a:off x="1857700" y="2013655"/>
            <a:ext cx="1390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Reset button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1870744" y="3174758"/>
            <a:ext cx="1008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USB Port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855934" y="5529968"/>
            <a:ext cx="2610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External power connector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8094643" y="1910762"/>
            <a:ext cx="1218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Digital pins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8328906" y="5529968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Analog pins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8704137" y="3501022"/>
            <a:ext cx="1644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Microcontroller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4692165" y="191076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Pin 13 led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CasellaDiTesto 11"/>
          <p:cNvSpPr txBox="1"/>
          <p:nvPr/>
        </p:nvSpPr>
        <p:spPr>
          <a:xfrm>
            <a:off x="6711193" y="23824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CasellaDiTesto 12"/>
          <p:cNvSpPr txBox="1"/>
          <p:nvPr/>
        </p:nvSpPr>
        <p:spPr>
          <a:xfrm>
            <a:off x="1513916" y="4359194"/>
            <a:ext cx="1722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Crystal oscillator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CasellaDiTesto 13"/>
          <p:cNvSpPr txBox="1"/>
          <p:nvPr/>
        </p:nvSpPr>
        <p:spPr>
          <a:xfrm>
            <a:off x="4566575" y="5714634"/>
            <a:ext cx="2350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Power and ground pins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Connettore 2 15"/>
          <p:cNvCxnSpPr>
            <a:stCxn id="5" idx="3"/>
          </p:cNvCxnSpPr>
          <p:nvPr/>
        </p:nvCxnSpPr>
        <p:spPr>
          <a:xfrm>
            <a:off x="3248273" y="2198321"/>
            <a:ext cx="1443892" cy="6371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17"/>
          <p:cNvCxnSpPr>
            <a:stCxn id="11" idx="2"/>
          </p:cNvCxnSpPr>
          <p:nvPr/>
        </p:nvCxnSpPr>
        <p:spPr>
          <a:xfrm>
            <a:off x="5246163" y="2280094"/>
            <a:ext cx="495542" cy="89466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2 21"/>
          <p:cNvCxnSpPr>
            <a:stCxn id="10" idx="1"/>
          </p:cNvCxnSpPr>
          <p:nvPr/>
        </p:nvCxnSpPr>
        <p:spPr>
          <a:xfrm flipH="1">
            <a:off x="6996418" y="3685688"/>
            <a:ext cx="1707719" cy="7436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/>
          <p:cNvCxnSpPr>
            <a:stCxn id="7" idx="3"/>
          </p:cNvCxnSpPr>
          <p:nvPr/>
        </p:nvCxnSpPr>
        <p:spPr>
          <a:xfrm flipV="1">
            <a:off x="3466649" y="4899171"/>
            <a:ext cx="1071795" cy="8154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/>
          <p:cNvCxnSpPr>
            <a:stCxn id="13" idx="3"/>
          </p:cNvCxnSpPr>
          <p:nvPr/>
        </p:nvCxnSpPr>
        <p:spPr>
          <a:xfrm flipV="1">
            <a:off x="3236375" y="3984771"/>
            <a:ext cx="2009788" cy="5590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/>
          <p:cNvCxnSpPr>
            <a:stCxn id="6" idx="3"/>
          </p:cNvCxnSpPr>
          <p:nvPr/>
        </p:nvCxnSpPr>
        <p:spPr>
          <a:xfrm>
            <a:off x="2879546" y="3359424"/>
            <a:ext cx="151628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1 30"/>
          <p:cNvCxnSpPr/>
          <p:nvPr/>
        </p:nvCxnSpPr>
        <p:spPr>
          <a:xfrm>
            <a:off x="5741705" y="2549492"/>
            <a:ext cx="1791609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1 34"/>
          <p:cNvCxnSpPr/>
          <p:nvPr/>
        </p:nvCxnSpPr>
        <p:spPr>
          <a:xfrm>
            <a:off x="5741705" y="2549492"/>
            <a:ext cx="0" cy="7991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1 35"/>
          <p:cNvCxnSpPr/>
          <p:nvPr/>
        </p:nvCxnSpPr>
        <p:spPr>
          <a:xfrm>
            <a:off x="7527870" y="2549492"/>
            <a:ext cx="0" cy="7991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2 37"/>
          <p:cNvCxnSpPr>
            <a:stCxn id="8" idx="1"/>
            <a:endCxn id="12" idx="1"/>
          </p:cNvCxnSpPr>
          <p:nvPr/>
        </p:nvCxnSpPr>
        <p:spPr>
          <a:xfrm flipH="1">
            <a:off x="6711193" y="2095428"/>
            <a:ext cx="1383450" cy="4717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1 40"/>
          <p:cNvCxnSpPr/>
          <p:nvPr/>
        </p:nvCxnSpPr>
        <p:spPr>
          <a:xfrm>
            <a:off x="6803558" y="5279276"/>
            <a:ext cx="729756" cy="1351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1 41"/>
          <p:cNvCxnSpPr/>
          <p:nvPr/>
        </p:nvCxnSpPr>
        <p:spPr>
          <a:xfrm>
            <a:off x="6803558" y="5206115"/>
            <a:ext cx="0" cy="7991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1 42"/>
          <p:cNvCxnSpPr/>
          <p:nvPr/>
        </p:nvCxnSpPr>
        <p:spPr>
          <a:xfrm>
            <a:off x="7525656" y="5212871"/>
            <a:ext cx="0" cy="7991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7" name="Connettore 1 46"/>
          <p:cNvCxnSpPr/>
          <p:nvPr/>
        </p:nvCxnSpPr>
        <p:spPr>
          <a:xfrm>
            <a:off x="5690208" y="5279280"/>
            <a:ext cx="1013168" cy="3032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1 47"/>
          <p:cNvCxnSpPr/>
          <p:nvPr/>
        </p:nvCxnSpPr>
        <p:spPr>
          <a:xfrm>
            <a:off x="5681905" y="5206455"/>
            <a:ext cx="0" cy="7991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1 48"/>
          <p:cNvCxnSpPr/>
          <p:nvPr/>
        </p:nvCxnSpPr>
        <p:spPr>
          <a:xfrm>
            <a:off x="6703376" y="5206455"/>
            <a:ext cx="0" cy="7991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2" name="Connettore 2 51"/>
          <p:cNvCxnSpPr>
            <a:stCxn id="14" idx="0"/>
          </p:cNvCxnSpPr>
          <p:nvPr/>
        </p:nvCxnSpPr>
        <p:spPr>
          <a:xfrm flipV="1">
            <a:off x="5741705" y="5295823"/>
            <a:ext cx="458995" cy="4188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2 53"/>
          <p:cNvCxnSpPr>
            <a:stCxn id="9" idx="1"/>
          </p:cNvCxnSpPr>
          <p:nvPr/>
        </p:nvCxnSpPr>
        <p:spPr>
          <a:xfrm flipH="1" flipV="1">
            <a:off x="7168436" y="5306902"/>
            <a:ext cx="1160470" cy="4077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862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 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797" y="1845734"/>
            <a:ext cx="2627870" cy="262787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584" y="4105510"/>
            <a:ext cx="2589596" cy="1942197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3319" y="1921450"/>
            <a:ext cx="1826207" cy="1643586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1458098" y="4104272"/>
            <a:ext cx="1416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Arduino Uno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3833928" y="5678375"/>
            <a:ext cx="1416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LCD Display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5060889" y="3489806"/>
            <a:ext cx="1771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 Axis Gyroscope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1513" y="4078335"/>
            <a:ext cx="1577308" cy="1577308"/>
          </a:xfrm>
          <a:prstGeom prst="rect">
            <a:avLst/>
          </a:prstGeom>
        </p:spPr>
      </p:pic>
      <p:sp>
        <p:nvSpPr>
          <p:cNvPr id="11" name="CasellaDiTesto 10"/>
          <p:cNvSpPr txBox="1"/>
          <p:nvPr/>
        </p:nvSpPr>
        <p:spPr>
          <a:xfrm>
            <a:off x="7094091" y="5286311"/>
            <a:ext cx="83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Button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2" name="Immagin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3630" y="1767120"/>
            <a:ext cx="2944562" cy="1266161"/>
          </a:xfrm>
          <a:prstGeom prst="rect">
            <a:avLst/>
          </a:prstGeom>
        </p:spPr>
      </p:pic>
      <p:sp>
        <p:nvSpPr>
          <p:cNvPr id="13" name="CasellaDiTesto 12"/>
          <p:cNvSpPr txBox="1"/>
          <p:nvPr/>
        </p:nvSpPr>
        <p:spPr>
          <a:xfrm>
            <a:off x="8532017" y="2848615"/>
            <a:ext cx="1287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Breadboard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CasellaDiTesto 13"/>
          <p:cNvSpPr txBox="1"/>
          <p:nvPr/>
        </p:nvSpPr>
        <p:spPr>
          <a:xfrm>
            <a:off x="8671399" y="3800938"/>
            <a:ext cx="323748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then:</a:t>
            </a:r>
          </a:p>
          <a:p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Resistors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USB 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Cable</a:t>
            </a: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Various breadboard cables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854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Circuit diagram</a:t>
            </a:r>
            <a:endParaRPr lang="en-US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6275" y="1811500"/>
            <a:ext cx="6771397" cy="4455683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1904204" y="2494996"/>
            <a:ext cx="6687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GND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1418558" y="3362704"/>
            <a:ext cx="11544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+Vcc (5V)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1750480" y="4752739"/>
            <a:ext cx="1441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Data – 2 - 5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8099448" y="3615050"/>
            <a:ext cx="1128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SDA – A4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417046" y="2895106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SCL – A5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2" name="Connettore 2 11"/>
          <p:cNvCxnSpPr>
            <a:stCxn id="10" idx="1"/>
          </p:cNvCxnSpPr>
          <p:nvPr/>
        </p:nvCxnSpPr>
        <p:spPr>
          <a:xfrm flipH="1">
            <a:off x="6338956" y="3095161"/>
            <a:ext cx="1078090" cy="8626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2 16"/>
          <p:cNvCxnSpPr>
            <a:stCxn id="9" idx="1"/>
          </p:cNvCxnSpPr>
          <p:nvPr/>
        </p:nvCxnSpPr>
        <p:spPr>
          <a:xfrm flipH="1">
            <a:off x="6503712" y="3815105"/>
            <a:ext cx="1595736" cy="2000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2 21"/>
          <p:cNvCxnSpPr>
            <a:stCxn id="6" idx="3"/>
          </p:cNvCxnSpPr>
          <p:nvPr/>
        </p:nvCxnSpPr>
        <p:spPr>
          <a:xfrm>
            <a:off x="2572977" y="2695051"/>
            <a:ext cx="2999858" cy="12627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/>
          <p:cNvCxnSpPr>
            <a:stCxn id="7" idx="3"/>
          </p:cNvCxnSpPr>
          <p:nvPr/>
        </p:nvCxnSpPr>
        <p:spPr>
          <a:xfrm>
            <a:off x="2572977" y="3562759"/>
            <a:ext cx="2863996" cy="4924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1 24"/>
          <p:cNvCxnSpPr/>
          <p:nvPr/>
        </p:nvCxnSpPr>
        <p:spPr>
          <a:xfrm>
            <a:off x="6503711" y="4658438"/>
            <a:ext cx="47779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1 25"/>
          <p:cNvCxnSpPr/>
          <p:nvPr/>
        </p:nvCxnSpPr>
        <p:spPr>
          <a:xfrm>
            <a:off x="6503711" y="4656076"/>
            <a:ext cx="0" cy="7991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1 26"/>
          <p:cNvCxnSpPr/>
          <p:nvPr/>
        </p:nvCxnSpPr>
        <p:spPr>
          <a:xfrm>
            <a:off x="6981506" y="4656076"/>
            <a:ext cx="0" cy="7991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2 30"/>
          <p:cNvCxnSpPr>
            <a:stCxn id="8" idx="3"/>
          </p:cNvCxnSpPr>
          <p:nvPr/>
        </p:nvCxnSpPr>
        <p:spPr>
          <a:xfrm flipV="1">
            <a:off x="3192102" y="4677731"/>
            <a:ext cx="3311609" cy="2750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6" name="CasellaDiTesto 35"/>
          <p:cNvSpPr txBox="1"/>
          <p:nvPr/>
        </p:nvSpPr>
        <p:spPr>
          <a:xfrm>
            <a:off x="7271465" y="2034997"/>
            <a:ext cx="1956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Button input - 13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8" name="Connettore 2 37"/>
          <p:cNvCxnSpPr>
            <a:stCxn id="36" idx="1"/>
          </p:cNvCxnSpPr>
          <p:nvPr/>
        </p:nvCxnSpPr>
        <p:spPr>
          <a:xfrm flipH="1">
            <a:off x="5181600" y="2235052"/>
            <a:ext cx="2089865" cy="177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8179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ttivo">
  <a:themeElements>
    <a:clrScheme name="Retrospettivo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ttiv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969</TotalTime>
  <Words>271</Words>
  <Application>Microsoft Office PowerPoint</Application>
  <PresentationFormat>Widescreen</PresentationFormat>
  <Paragraphs>130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Retrospettivo</vt:lpstr>
      <vt:lpstr>SPACE INVADERS</vt:lpstr>
      <vt:lpstr>Introduction – The Project</vt:lpstr>
      <vt:lpstr>The Original</vt:lpstr>
      <vt:lpstr>The Game</vt:lpstr>
      <vt:lpstr>What’s Java</vt:lpstr>
      <vt:lpstr>What’s Arduino</vt:lpstr>
      <vt:lpstr>The Board</vt:lpstr>
      <vt:lpstr>Materials</vt:lpstr>
      <vt:lpstr>Circuit diagram</vt:lpstr>
      <vt:lpstr>Programs &amp; Utilities</vt:lpstr>
      <vt:lpstr>Realization</vt:lpstr>
      <vt:lpstr>How it works</vt:lpstr>
      <vt:lpstr>Problems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Giammarco Boscaro</dc:creator>
  <cp:lastModifiedBy>Giammarco Boscaro</cp:lastModifiedBy>
  <cp:revision>158</cp:revision>
  <dcterms:created xsi:type="dcterms:W3CDTF">2013-06-12T11:50:17Z</dcterms:created>
  <dcterms:modified xsi:type="dcterms:W3CDTF">2013-07-03T13:32:17Z</dcterms:modified>
</cp:coreProperties>
</file>

<file path=docProps/thumbnail.jpeg>
</file>